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015-F598-49B0-A869-9CC96999359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612D-D788-47EE-84D5-4097502FE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25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015-F598-49B0-A869-9CC96999359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612D-D788-47EE-84D5-4097502FE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42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015-F598-49B0-A869-9CC96999359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612D-D788-47EE-84D5-4097502FE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53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015-F598-49B0-A869-9CC96999359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612D-D788-47EE-84D5-4097502FE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5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015-F598-49B0-A869-9CC96999359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612D-D788-47EE-84D5-4097502FE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0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015-F598-49B0-A869-9CC96999359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612D-D788-47EE-84D5-4097502FE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9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015-F598-49B0-A869-9CC96999359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612D-D788-47EE-84D5-4097502FE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4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015-F598-49B0-A869-9CC96999359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612D-D788-47EE-84D5-4097502FE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6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015-F598-49B0-A869-9CC96999359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612D-D788-47EE-84D5-4097502FE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7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015-F598-49B0-A869-9CC96999359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612D-D788-47EE-84D5-4097502FE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7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8015-F598-49B0-A869-9CC96999359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612D-D788-47EE-84D5-4097502FE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18015-F598-49B0-A869-9CC96999359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B612D-D788-47EE-84D5-4097502FE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44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jpeg"/><Relationship Id="rId7" Type="http://schemas.openxmlformats.org/officeDocument/2006/relationships/hyperlink" Target="https://www.symmetron.ru/catalog/aktivnye-komponenty/optoelektronika/svetodiody/uf-svetodiody/pot_pb2d-1jla-tc/?sphrase_id=34679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ymmetron.ru/catalog/aktivnye-komponenty/optoelektronika/svetodiody/uf-svetodiody/pot_pb2d-1cla-tc/?sphrase_id=34679" TargetMode="External"/><Relationship Id="rId5" Type="http://schemas.openxmlformats.org/officeDocument/2006/relationships/hyperlink" Target="https://www.symmetron.ru/catalog/aktivnye-komponenty/optoelektronika/svetodiody/uf-svetodiody/pot_pb2d-ujla-tc/?sphrase_id=34679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www.symmetron.ru/catalog/aktivnye-komponenty/optoelektronika/svetodiody/uf-svetodiody/pot_pb2d-ucla-tc/?sphrase_id=34679" TargetMode="Externa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rhilight.ru/oborudovanie/izmeitelnoe-oborudovanie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7382"/>
          </a:xfrm>
        </p:spPr>
        <p:txBody>
          <a:bodyPr/>
          <a:lstStyle/>
          <a:p>
            <a:pPr algn="ctr"/>
            <a:r>
              <a:rPr lang="ru-RU" dirty="0" smtClean="0"/>
              <a:t>Спектр излучения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58" y="982735"/>
            <a:ext cx="10021084" cy="372413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5052291" y="2222090"/>
            <a:ext cx="9236" cy="27101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61527" y="4932218"/>
            <a:ext cx="4017819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ех.процессы, обработка материалов: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- отверждение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- сушка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- вулканизация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- полимеризация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- детектирование валюты, криминалистика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- лабораторные исследования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738255" y="2222090"/>
            <a:ext cx="314036" cy="27101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61164" y="2222090"/>
            <a:ext cx="258618" cy="27101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0" y="4845148"/>
            <a:ext cx="2309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</a:p>
          <a:p>
            <a:r>
              <a:rPr lang="ru-RU" dirty="0" smtClean="0"/>
              <a:t>О</a:t>
            </a:r>
          </a:p>
          <a:p>
            <a:r>
              <a:rPr lang="ru-RU" dirty="0" smtClean="0"/>
              <a:t>Л</a:t>
            </a:r>
          </a:p>
          <a:p>
            <a:r>
              <a:rPr lang="ru-RU" dirty="0" smtClean="0"/>
              <a:t>Я</a:t>
            </a:r>
          </a:p>
          <a:p>
            <a:r>
              <a:rPr lang="ru-RU" dirty="0" smtClean="0"/>
              <a:t>Р</a:t>
            </a:r>
          </a:p>
          <a:p>
            <a:r>
              <a:rPr lang="ru-RU" dirty="0" smtClean="0"/>
              <a:t>И</a:t>
            </a:r>
          </a:p>
          <a:p>
            <a:r>
              <a:rPr lang="ru-RU" dirty="0"/>
              <a:t>Й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883742" y="2222090"/>
            <a:ext cx="0" cy="27101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3346" y="4913894"/>
            <a:ext cx="388851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Опасно для живых организмов.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 Солнца блокируется озоновым слоем атмосферы.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Искусственные источники применяются для обеззараживания от микробов.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2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362681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Бесконтактная дезинфекция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различных поверхностей 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объема воздуха находящихся внутри помещений (комнаты, коридоры, лифты, туалеты, приборы общего пользования)</a:t>
            </a: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Обеззараживание объема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воды в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резервуарах,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 так же пищи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Дезинфекция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воздуха/воды в проточных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системах снабжения.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375" y="1191185"/>
            <a:ext cx="3416589" cy="2842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594" y="3430080"/>
            <a:ext cx="1167115" cy="13454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65" y="5165300"/>
            <a:ext cx="2576944" cy="15402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5017662"/>
            <a:ext cx="1450106" cy="1687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563" y="1528742"/>
            <a:ext cx="2272145" cy="15316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8317" y="1512899"/>
            <a:ext cx="2132737" cy="15274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02765" y="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UV-C </a:t>
            </a:r>
            <a:r>
              <a:rPr lang="ru-RU" dirty="0" smtClean="0"/>
              <a:t>облучение при должной дозе и длительности облучения деактивирует до 99,9% вирусов, бактерий, плесени, грибков, клещей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2802" y="4598640"/>
            <a:ext cx="2507961" cy="21069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45376" y="4229308"/>
            <a:ext cx="430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Опасно для людей и домашних питомцев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51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0Gvt6oFTfUeAJcnEY0pWuW5J9WQ6H512BDRS2X5u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507" y="120371"/>
            <a:ext cx="1834572" cy="183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RG7yS5yI9MRFIwf5gzKALlAM69XFaqcBJj7AsH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72" y="120968"/>
            <a:ext cx="1856506" cy="185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2404"/>
              </p:ext>
            </p:extLst>
          </p:nvPr>
        </p:nvGraphicFramePr>
        <p:xfrm>
          <a:off x="1808637" y="1764146"/>
          <a:ext cx="9461415" cy="4939289"/>
        </p:xfrm>
        <a:graphic>
          <a:graphicData uri="http://schemas.openxmlformats.org/drawingml/2006/table">
            <a:tbl>
              <a:tblPr/>
              <a:tblGrid>
                <a:gridCol w="1892283">
                  <a:extLst>
                    <a:ext uri="{9D8B030D-6E8A-4147-A177-3AD203B41FA5}">
                      <a16:colId xmlns:a16="http://schemas.microsoft.com/office/drawing/2014/main" val="1026618961"/>
                    </a:ext>
                  </a:extLst>
                </a:gridCol>
                <a:gridCol w="1892283">
                  <a:extLst>
                    <a:ext uri="{9D8B030D-6E8A-4147-A177-3AD203B41FA5}">
                      <a16:colId xmlns:a16="http://schemas.microsoft.com/office/drawing/2014/main" val="1141642645"/>
                    </a:ext>
                  </a:extLst>
                </a:gridCol>
                <a:gridCol w="1892283">
                  <a:extLst>
                    <a:ext uri="{9D8B030D-6E8A-4147-A177-3AD203B41FA5}">
                      <a16:colId xmlns:a16="http://schemas.microsoft.com/office/drawing/2014/main" val="3266132925"/>
                    </a:ext>
                  </a:extLst>
                </a:gridCol>
                <a:gridCol w="1892283">
                  <a:extLst>
                    <a:ext uri="{9D8B030D-6E8A-4147-A177-3AD203B41FA5}">
                      <a16:colId xmlns:a16="http://schemas.microsoft.com/office/drawing/2014/main" val="1806541224"/>
                    </a:ext>
                  </a:extLst>
                </a:gridCol>
                <a:gridCol w="1892283">
                  <a:extLst>
                    <a:ext uri="{9D8B030D-6E8A-4147-A177-3AD203B41FA5}">
                      <a16:colId xmlns:a16="http://schemas.microsoft.com/office/drawing/2014/main" val="3095226398"/>
                    </a:ext>
                  </a:extLst>
                </a:gridCol>
              </a:tblGrid>
              <a:tr h="949040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Фото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58003"/>
                  </a:ext>
                </a:extLst>
              </a:tr>
              <a:tr h="361088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Мощность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0.2 Вт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0.2 Вт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1 Вт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1 Вт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217877"/>
                  </a:ext>
                </a:extLst>
              </a:tr>
              <a:tr h="361088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Наименование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dirty="0">
                          <a:solidFill>
                            <a:srgbClr val="008AFF"/>
                          </a:solidFill>
                          <a:effectLst/>
                          <a:latin typeface="&amp;quot"/>
                          <a:hlinkClick r:id="rId4"/>
                        </a:rPr>
                        <a:t>PB2D-UCLA-TC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dirty="0">
                          <a:solidFill>
                            <a:srgbClr val="008AFF"/>
                          </a:solidFill>
                          <a:effectLst/>
                          <a:latin typeface="&amp;quot"/>
                          <a:hlinkClick r:id="rId5"/>
                        </a:rPr>
                        <a:t>PB2D-UJLA-TC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dirty="0">
                          <a:solidFill>
                            <a:srgbClr val="008AFF"/>
                          </a:solidFill>
                          <a:effectLst/>
                          <a:latin typeface="&amp;quot"/>
                          <a:hlinkClick r:id="rId6"/>
                        </a:rPr>
                        <a:t>PB2D-1CLA-TC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>
                          <a:solidFill>
                            <a:srgbClr val="008AFF"/>
                          </a:solidFill>
                          <a:effectLst/>
                          <a:latin typeface="&amp;quot"/>
                          <a:hlinkClick r:id="rId7"/>
                        </a:rPr>
                        <a:t>PB2D-1JLA-TC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223574"/>
                  </a:ext>
                </a:extLst>
              </a:tr>
              <a:tr h="361088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Длина волны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UV-C 275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нм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UV-C 275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нм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UV-C 275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нм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UV-C 275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нм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040056"/>
                  </a:ext>
                </a:extLst>
              </a:tr>
              <a:tr h="361088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Номинальный ток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20 мА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20 мА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100 мА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100 мА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730302"/>
                  </a:ext>
                </a:extLst>
              </a:tr>
              <a:tr h="607907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Излучаемая мощность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3.5 мВт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3.5 мВт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10 мВт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10 мВт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132"/>
                  </a:ext>
                </a:extLst>
              </a:tr>
              <a:tr h="607907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Максимальный ток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30 мА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30 мА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150 мА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150 мА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30030"/>
                  </a:ext>
                </a:extLst>
              </a:tr>
              <a:tr h="36108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Размеры корпуса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3.5 х 3.5 мм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3.5 х 3.5 мм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3.5 х 3.5 мм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3.5 х 3.5 мм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856132"/>
                  </a:ext>
                </a:extLst>
              </a:tr>
              <a:tr h="36108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Угол излучения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120°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35°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120°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35° </a:t>
                      </a: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929971"/>
                  </a:ext>
                </a:extLst>
              </a:tr>
              <a:tr h="607907">
                <a:tc>
                  <a:txBody>
                    <a:bodyPr/>
                    <a:lstStyle/>
                    <a:p>
                      <a:pPr marL="0" marR="0" algn="ctr" defTabSz="914400" rtl="0" eaLnBrk="1" latinLnBrk="0" hangingPunct="1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+mn-ea"/>
                          <a:cs typeface="+mn-cs"/>
                        </a:rPr>
                        <a:t>Ориентировочные цены с НДС,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+mn-ea"/>
                          <a:cs typeface="+mn-cs"/>
                        </a:rPr>
                        <a:t>USD</a:t>
                      </a:r>
                      <a:endParaRPr lang="ru-RU" sz="1600" kern="1200" dirty="0" smtClean="0">
                        <a:solidFill>
                          <a:srgbClr val="000000"/>
                        </a:solidFill>
                        <a:effectLst/>
                        <a:latin typeface="&amp;quot"/>
                        <a:ea typeface="+mn-ea"/>
                        <a:cs typeface="+mn-cs"/>
                      </a:endParaRP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+mn-ea"/>
                          <a:cs typeface="+mn-cs"/>
                        </a:rPr>
                        <a:t>от 700шт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+mn-ea"/>
                          <a:cs typeface="+mn-cs"/>
                        </a:rPr>
                        <a:t>1.33 $</a:t>
                      </a:r>
                      <a:endParaRPr lang="ru-RU" sz="1600" kern="1200" dirty="0" smtClean="0">
                        <a:solidFill>
                          <a:srgbClr val="000000"/>
                        </a:solidFill>
                        <a:effectLst/>
                        <a:latin typeface="&amp;quot"/>
                        <a:ea typeface="+mn-ea"/>
                        <a:cs typeface="+mn-cs"/>
                      </a:endParaRP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+mn-ea"/>
                          <a:cs typeface="+mn-cs"/>
                        </a:rPr>
                        <a:t>от 700шт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+mn-ea"/>
                          <a:cs typeface="+mn-cs"/>
                        </a:rPr>
                        <a:t>1.33 $</a:t>
                      </a:r>
                      <a:endParaRPr lang="ru-RU" sz="1600" kern="1200" dirty="0" smtClean="0">
                        <a:solidFill>
                          <a:srgbClr val="000000"/>
                        </a:solidFill>
                        <a:effectLst/>
                        <a:latin typeface="&amp;quot"/>
                        <a:ea typeface="+mn-ea"/>
                        <a:cs typeface="+mn-cs"/>
                      </a:endParaRP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+mn-ea"/>
                          <a:cs typeface="+mn-cs"/>
                        </a:rPr>
                        <a:t>от 400шт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+mn-ea"/>
                          <a:cs typeface="+mn-cs"/>
                        </a:rPr>
                        <a:t>3.44 $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+mn-ea"/>
                          <a:cs typeface="+mn-cs"/>
                        </a:rPr>
                        <a:t>	</a:t>
                      </a:r>
                      <a:endParaRPr lang="ru-RU" sz="1600" kern="1200" dirty="0" smtClean="0">
                        <a:solidFill>
                          <a:srgbClr val="000000"/>
                        </a:solidFill>
                        <a:effectLst/>
                        <a:latin typeface="&amp;quot"/>
                        <a:ea typeface="+mn-ea"/>
                        <a:cs typeface="+mn-cs"/>
                      </a:endParaRP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+mn-ea"/>
                          <a:cs typeface="+mn-cs"/>
                        </a:rPr>
                        <a:t>от 400шт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+mn-ea"/>
                          <a:cs typeface="+mn-cs"/>
                        </a:rPr>
                        <a:t>3.44 $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&amp;quot"/>
                          <a:ea typeface="+mn-ea"/>
                          <a:cs typeface="+mn-cs"/>
                        </a:rPr>
                        <a:t>	</a:t>
                      </a:r>
                      <a:endParaRPr lang="ru-RU" sz="1600" kern="1200" dirty="0" smtClean="0">
                        <a:solidFill>
                          <a:srgbClr val="000000"/>
                        </a:solidFill>
                        <a:effectLst/>
                        <a:latin typeface="&amp;quot"/>
                        <a:ea typeface="+mn-ea"/>
                        <a:cs typeface="+mn-cs"/>
                      </a:endParaRPr>
                    </a:p>
                  </a:txBody>
                  <a:tcPr marL="57134" marR="57134" marT="57134" marB="57134" anchor="ctr">
                    <a:lnL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565727"/>
                  </a:ext>
                </a:extLst>
              </a:tr>
            </a:tbl>
          </a:graphicData>
        </a:graphic>
      </p:graphicFrame>
      <p:pic>
        <p:nvPicPr>
          <p:cNvPr id="1028" name="Picture 4" descr="RRG7yS5yI9MRFIwf5gzKALlAM69XFaqcBJj7AsH8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94" y="1834572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0Gvt6oFTfUeAJcnEY0pWuW5J9WQ6H512BDRS2X5u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856" y="1834572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RG7yS5yI9MRFIwf5gzKALlAM69XFaqcBJj7AsH8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144" y="1834572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0Gvt6oFTfUeAJcnEY0pWuW5J9WQ6H512BDRS2X5u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19" y="1834572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8771" y="232438"/>
            <a:ext cx="2634235" cy="13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4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6" y="-9236"/>
            <a:ext cx="9243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2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66" y="4742757"/>
            <a:ext cx="4061643" cy="1611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17" y="764752"/>
            <a:ext cx="3385510" cy="36075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055" y="3888508"/>
            <a:ext cx="4885169" cy="2613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964" y="752818"/>
            <a:ext cx="3283928" cy="2960566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5133277" y="2022243"/>
            <a:ext cx="877455" cy="1691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90254" y="246599"/>
            <a:ext cx="226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Ртутные </a:t>
            </a:r>
            <a:r>
              <a:rPr lang="en-US" dirty="0" smtClean="0"/>
              <a:t>UV-C </a:t>
            </a:r>
            <a:r>
              <a:rPr lang="ru-RU" dirty="0" smtClean="0"/>
              <a:t>лампы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049141" y="295924"/>
            <a:ext cx="226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UV-C </a:t>
            </a:r>
            <a:r>
              <a:rPr lang="ru-RU" dirty="0" smtClean="0"/>
              <a:t>светодиоды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7471" y="2621490"/>
            <a:ext cx="790575" cy="4926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10545" y="452582"/>
            <a:ext cx="2087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Сейчас применение </a:t>
            </a:r>
            <a:r>
              <a:rPr lang="en-US" sz="1200" dirty="0" smtClean="0"/>
              <a:t>UV-C </a:t>
            </a:r>
            <a:r>
              <a:rPr lang="ru-RU" sz="1200" dirty="0" smtClean="0"/>
              <a:t>светодиодов</a:t>
            </a:r>
          </a:p>
          <a:p>
            <a:r>
              <a:rPr lang="ru-RU" sz="1200" dirty="0" smtClean="0"/>
              <a:t>целесообразно </a:t>
            </a:r>
            <a:r>
              <a:rPr lang="ru-RU" sz="1200" dirty="0" smtClean="0"/>
              <a:t>только для портативных</a:t>
            </a:r>
            <a:r>
              <a:rPr lang="en-US" sz="1200" dirty="0" smtClean="0"/>
              <a:t>/</a:t>
            </a:r>
            <a:r>
              <a:rPr lang="ru-RU" sz="1200" dirty="0" smtClean="0"/>
              <a:t>компактных</a:t>
            </a:r>
            <a:r>
              <a:rPr lang="en-US" sz="1200" dirty="0" smtClean="0"/>
              <a:t>/</a:t>
            </a:r>
            <a:r>
              <a:rPr lang="ru-RU" sz="1200" dirty="0" smtClean="0"/>
              <a:t>встраиваемых решений</a:t>
            </a:r>
            <a:r>
              <a:rPr lang="en-US" sz="1200" dirty="0" smtClean="0"/>
              <a:t>, </a:t>
            </a:r>
            <a:r>
              <a:rPr lang="ru-RU" sz="1200" dirty="0" smtClean="0"/>
              <a:t>использующих технологические преимущества </a:t>
            </a:r>
            <a:r>
              <a:rPr lang="en-US" sz="1200" dirty="0" smtClean="0"/>
              <a:t>LED.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449048" y="3904075"/>
            <a:ext cx="20874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Преимущества </a:t>
            </a:r>
            <a:r>
              <a:rPr lang="en-US" sz="1200" dirty="0" smtClean="0"/>
              <a:t>LED </a:t>
            </a:r>
            <a:r>
              <a:rPr lang="ru-RU" sz="1200" dirty="0" smtClean="0"/>
              <a:t>перед ртутными лампами:</a:t>
            </a:r>
          </a:p>
          <a:p>
            <a:r>
              <a:rPr lang="ru-RU" sz="1200" dirty="0" smtClean="0"/>
              <a:t>- </a:t>
            </a:r>
            <a:r>
              <a:rPr lang="en-US" sz="1200" dirty="0" smtClean="0"/>
              <a:t>Lifetime</a:t>
            </a:r>
          </a:p>
          <a:p>
            <a:r>
              <a:rPr lang="ru-RU" sz="1200" dirty="0" smtClean="0"/>
              <a:t>- Компактность и управление режимом</a:t>
            </a:r>
          </a:p>
          <a:p>
            <a:r>
              <a:rPr lang="ru-RU" sz="1200" dirty="0" smtClean="0"/>
              <a:t>- Быстрое и безопасное включение</a:t>
            </a:r>
            <a:r>
              <a:rPr lang="en-US" sz="1200" dirty="0" smtClean="0"/>
              <a:t>/</a:t>
            </a:r>
            <a:r>
              <a:rPr lang="ru-RU" sz="1200" dirty="0" smtClean="0"/>
              <a:t>выключение без разогрева</a:t>
            </a:r>
          </a:p>
          <a:p>
            <a:r>
              <a:rPr lang="ru-RU" sz="1200" dirty="0" smtClean="0"/>
              <a:t>- Экологичность</a:t>
            </a:r>
          </a:p>
          <a:p>
            <a:r>
              <a:rPr lang="ru-RU" sz="1200" dirty="0" smtClean="0"/>
              <a:t>- Мех.прочность</a:t>
            </a:r>
          </a:p>
          <a:p>
            <a:r>
              <a:rPr lang="ru-RU" sz="1200" dirty="0" smtClean="0"/>
              <a:t>- Узкий диапазон спектра</a:t>
            </a:r>
          </a:p>
          <a:p>
            <a:pPr marL="171450" indent="-171450">
              <a:buFontTx/>
              <a:buChar char="-"/>
            </a:pPr>
            <a:endParaRPr lang="ru-RU" sz="1200" dirty="0" smtClean="0"/>
          </a:p>
          <a:p>
            <a:pPr marL="171450" indent="-171450">
              <a:buFontTx/>
              <a:buChar char="-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14012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17" y="2252662"/>
            <a:ext cx="3724275" cy="41814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1198" y="150199"/>
            <a:ext cx="9744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Полноценная фотометрическая метрология </a:t>
            </a:r>
            <a:r>
              <a:rPr lang="en-US" dirty="0" smtClean="0"/>
              <a:t>UV-C </a:t>
            </a:r>
            <a:r>
              <a:rPr lang="ru-RU" dirty="0" smtClean="0"/>
              <a:t>светодиодных изделий:</a:t>
            </a:r>
          </a:p>
          <a:p>
            <a:r>
              <a:rPr lang="ru-RU" dirty="0" smtClean="0">
                <a:hlinkClick r:id="rId3"/>
              </a:rPr>
              <a:t>http://arhilight.ru/oborudovanie/izmeitelnoe-oborudovanie.html</a:t>
            </a:r>
            <a:r>
              <a:rPr lang="ru-RU" dirty="0" smtClean="0"/>
              <a:t> - измерения от 180нм и выше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4362" y="1378635"/>
            <a:ext cx="7227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измерения УФ-дозы в аптеках продаются индикаторные полоски</a:t>
            </a:r>
            <a:r>
              <a:rPr lang="ru-RU" dirty="0" smtClean="0"/>
              <a:t>. Выдает ли облучатель ощутимую дозу.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65192" y="2768708"/>
            <a:ext cx="7227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UV-C </a:t>
            </a:r>
            <a:r>
              <a:rPr lang="ru-RU" dirty="0" smtClean="0"/>
              <a:t>светодиодные модули дополнительно снабжают одним </a:t>
            </a:r>
            <a:r>
              <a:rPr lang="en-US" dirty="0" smtClean="0"/>
              <a:t>UV-A </a:t>
            </a:r>
            <a:r>
              <a:rPr lang="ru-RU" dirty="0" smtClean="0"/>
              <a:t>светодиодом для контроля работоспособности </a:t>
            </a:r>
            <a:r>
              <a:rPr lang="en-US" dirty="0" smtClean="0"/>
              <a:t>LED-</a:t>
            </a:r>
            <a:r>
              <a:rPr lang="ru-RU" dirty="0" smtClean="0"/>
              <a:t>модуля в целом.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68090" y="4777617"/>
            <a:ext cx="7227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</a:t>
            </a:r>
            <a:r>
              <a:rPr lang="en-US" dirty="0" smtClean="0"/>
              <a:t>UV-C </a:t>
            </a:r>
            <a:r>
              <a:rPr lang="ru-RU" dirty="0" smtClean="0"/>
              <a:t>облучателей включаемых вручную ставят дополнительно таймеры с задержкой включения и таймером выключения, чтобы человек успел покинуть опасную зону, а затем не пришлось вручную выключать.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033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364</Words>
  <Application>Microsoft Office PowerPoint</Application>
  <PresentationFormat>Широкоэкранный</PresentationFormat>
  <Paragraphs>95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&amp;quot</vt:lpstr>
      <vt:lpstr>Arial</vt:lpstr>
      <vt:lpstr>Calibri</vt:lpstr>
      <vt:lpstr>Calibri Light</vt:lpstr>
      <vt:lpstr>Тема Office</vt:lpstr>
      <vt:lpstr>Спектр излучения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Ovchinnikov Pavel</dc:creator>
  <cp:lastModifiedBy>Ovchinnikov Pavel</cp:lastModifiedBy>
  <cp:revision>29</cp:revision>
  <dcterms:created xsi:type="dcterms:W3CDTF">2020-05-06T13:50:58Z</dcterms:created>
  <dcterms:modified xsi:type="dcterms:W3CDTF">2020-05-07T00:46:11Z</dcterms:modified>
</cp:coreProperties>
</file>